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009263" cy="51206400"/>
  <p:notesSz cx="6858000" cy="9144000"/>
  <p:defaultTextStyle>
    <a:defPPr>
      <a:defRPr lang="en-US"/>
    </a:defPPr>
    <a:lvl1pPr marL="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4652"/>
  </p:normalViewPr>
  <p:slideViewPr>
    <p:cSldViewPr snapToGrid="0" snapToObjects="1">
      <p:cViewPr>
        <p:scale>
          <a:sx n="25" d="100"/>
          <a:sy n="25" d="100"/>
        </p:scale>
        <p:origin x="432" y="-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ED16A-729B-D449-8BAB-F2A777B329ED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1B090-D57B-7448-84CF-2EDEF02AD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7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096D5-59B9-124D-B157-CD2A114D9A69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3150" y="1143000"/>
            <a:ext cx="2171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E26F4-443D-804E-B188-E2DE7C47B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9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26F4-443D-804E-B188-E2DE7C47BA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2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695" y="8380311"/>
            <a:ext cx="30607874" cy="17827413"/>
          </a:xfrm>
        </p:spPr>
        <p:txBody>
          <a:bodyPr anchor="b"/>
          <a:lstStyle>
            <a:lvl1pPr algn="ctr"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1158" y="26895217"/>
            <a:ext cx="27006947" cy="12363023"/>
          </a:xfrm>
        </p:spPr>
        <p:txBody>
          <a:bodyPr/>
          <a:lstStyle>
            <a:lvl1pPr marL="0" indent="0" algn="ctr">
              <a:buNone/>
              <a:defRPr sz="9451"/>
            </a:lvl1pPr>
            <a:lvl2pPr marL="1800454" indent="0" algn="ctr">
              <a:buNone/>
              <a:defRPr sz="7876"/>
            </a:lvl2pPr>
            <a:lvl3pPr marL="3600907" indent="0" algn="ctr">
              <a:buNone/>
              <a:defRPr sz="7088"/>
            </a:lvl3pPr>
            <a:lvl4pPr marL="5401361" indent="0" algn="ctr">
              <a:buNone/>
              <a:defRPr sz="6301"/>
            </a:lvl4pPr>
            <a:lvl5pPr marL="7201814" indent="0" algn="ctr">
              <a:buNone/>
              <a:defRPr sz="6301"/>
            </a:lvl5pPr>
            <a:lvl6pPr marL="9002268" indent="0" algn="ctr">
              <a:buNone/>
              <a:defRPr sz="6301"/>
            </a:lvl6pPr>
            <a:lvl7pPr marL="10802722" indent="0" algn="ctr">
              <a:buNone/>
              <a:defRPr sz="6301"/>
            </a:lvl7pPr>
            <a:lvl8pPr marL="12603175" indent="0" algn="ctr">
              <a:buNone/>
              <a:defRPr sz="6301"/>
            </a:lvl8pPr>
            <a:lvl9pPr marL="14403629" indent="0" algn="ctr">
              <a:buNone/>
              <a:defRPr sz="630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9131" y="2726267"/>
            <a:ext cx="7764497" cy="433950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639" y="2726267"/>
            <a:ext cx="22843376" cy="433950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884" y="12766055"/>
            <a:ext cx="31057989" cy="21300436"/>
          </a:xfrm>
        </p:spPr>
        <p:txBody>
          <a:bodyPr anchor="b"/>
          <a:lstStyle>
            <a:lvl1pPr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884" y="34268002"/>
            <a:ext cx="31057989" cy="11201396"/>
          </a:xfrm>
        </p:spPr>
        <p:txBody>
          <a:bodyPr/>
          <a:lstStyle>
            <a:lvl1pPr marL="0" indent="0">
              <a:buNone/>
              <a:defRPr sz="9451">
                <a:solidFill>
                  <a:schemeClr val="tx1"/>
                </a:solidFill>
              </a:defRPr>
            </a:lvl1pPr>
            <a:lvl2pPr marL="1800454" indent="0">
              <a:buNone/>
              <a:defRPr sz="7876">
                <a:solidFill>
                  <a:schemeClr val="tx1">
                    <a:tint val="75000"/>
                  </a:schemeClr>
                </a:solidFill>
              </a:defRPr>
            </a:lvl2pPr>
            <a:lvl3pPr marL="3600907" indent="0">
              <a:buNone/>
              <a:defRPr sz="7088">
                <a:solidFill>
                  <a:schemeClr val="tx1">
                    <a:tint val="75000"/>
                  </a:schemeClr>
                </a:solidFill>
              </a:defRPr>
            </a:lvl3pPr>
            <a:lvl4pPr marL="5401361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4pPr>
            <a:lvl5pPr marL="7201814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5pPr>
            <a:lvl6pPr marL="9002268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6pPr>
            <a:lvl7pPr marL="10802722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7pPr>
            <a:lvl8pPr marL="12603175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8pPr>
            <a:lvl9pPr marL="14403629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637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9689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2726278"/>
            <a:ext cx="31057989" cy="98975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331" y="12552684"/>
            <a:ext cx="15233604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331" y="18704560"/>
            <a:ext cx="15233604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9691" y="12552684"/>
            <a:ext cx="15308627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9691" y="18704560"/>
            <a:ext cx="15308627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8627" y="7372785"/>
            <a:ext cx="18229689" cy="36389733"/>
          </a:xfrm>
        </p:spPr>
        <p:txBody>
          <a:bodyPr/>
          <a:lstStyle>
            <a:lvl1pPr>
              <a:defRPr sz="12602"/>
            </a:lvl1pPr>
            <a:lvl2pPr>
              <a:defRPr sz="11026"/>
            </a:lvl2pPr>
            <a:lvl3pPr>
              <a:defRPr sz="9451"/>
            </a:lvl3pPr>
            <a:lvl4pPr>
              <a:defRPr sz="7876"/>
            </a:lvl4pPr>
            <a:lvl5pPr>
              <a:defRPr sz="7876"/>
            </a:lvl5pPr>
            <a:lvl6pPr>
              <a:defRPr sz="7876"/>
            </a:lvl6pPr>
            <a:lvl7pPr>
              <a:defRPr sz="7876"/>
            </a:lvl7pPr>
            <a:lvl8pPr>
              <a:defRPr sz="7876"/>
            </a:lvl8pPr>
            <a:lvl9pPr>
              <a:defRPr sz="78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8627" y="7372785"/>
            <a:ext cx="18229689" cy="36389733"/>
          </a:xfrm>
        </p:spPr>
        <p:txBody>
          <a:bodyPr anchor="t"/>
          <a:lstStyle>
            <a:lvl1pPr marL="0" indent="0">
              <a:buNone/>
              <a:defRPr sz="12602"/>
            </a:lvl1pPr>
            <a:lvl2pPr marL="1800454" indent="0">
              <a:buNone/>
              <a:defRPr sz="11026"/>
            </a:lvl2pPr>
            <a:lvl3pPr marL="3600907" indent="0">
              <a:buNone/>
              <a:defRPr sz="9451"/>
            </a:lvl3pPr>
            <a:lvl4pPr marL="5401361" indent="0">
              <a:buNone/>
              <a:defRPr sz="7876"/>
            </a:lvl4pPr>
            <a:lvl5pPr marL="7201814" indent="0">
              <a:buNone/>
              <a:defRPr sz="7876"/>
            </a:lvl5pPr>
            <a:lvl6pPr marL="9002268" indent="0">
              <a:buNone/>
              <a:defRPr sz="7876"/>
            </a:lvl6pPr>
            <a:lvl7pPr marL="10802722" indent="0">
              <a:buNone/>
              <a:defRPr sz="7876"/>
            </a:lvl7pPr>
            <a:lvl8pPr marL="12603175" indent="0">
              <a:buNone/>
              <a:defRPr sz="7876"/>
            </a:lvl8pPr>
            <a:lvl9pPr marL="14403629" indent="0">
              <a:buNone/>
              <a:defRPr sz="7876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637" y="2726278"/>
            <a:ext cx="31057989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637" y="13631334"/>
            <a:ext cx="31057989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637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E29F2-E3C8-5E49-A298-BDC95579A23C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8069" y="47460758"/>
            <a:ext cx="12153126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31542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8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07" rtl="0" eaLnBrk="1" latinLnBrk="0" hangingPunct="1">
        <a:lnSpc>
          <a:spcPct val="90000"/>
        </a:lnSpc>
        <a:spcBef>
          <a:spcPct val="0"/>
        </a:spcBef>
        <a:buNone/>
        <a:defRPr sz="173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27" indent="-900227" algn="l" defTabSz="3600907" rtl="0" eaLnBrk="1" latinLnBrk="0" hangingPunct="1">
        <a:lnSpc>
          <a:spcPct val="90000"/>
        </a:lnSpc>
        <a:spcBef>
          <a:spcPts val="3938"/>
        </a:spcBef>
        <a:buFont typeface="Arial" panose="020B0604020202020204" pitchFamily="34" charset="0"/>
        <a:buChar char="•"/>
        <a:defRPr sz="11026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0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9451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4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876" kern="1200">
          <a:solidFill>
            <a:schemeClr val="tx1"/>
          </a:solidFill>
          <a:latin typeface="+mn-lt"/>
          <a:ea typeface="+mn-ea"/>
          <a:cs typeface="+mn-cs"/>
        </a:defRPr>
      </a:lvl3pPr>
      <a:lvl4pPr marL="630158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1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5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4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2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56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2pPr>
      <a:lvl3pPr marL="3600907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1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002268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2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75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29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0479052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978171" y="50482455"/>
            <a:ext cx="18258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Adobe Garamond Pro"/>
                <a:cs typeface="Adobe Garamond Pro"/>
              </a:rPr>
              <a:t>Contact Information: </a:t>
            </a:r>
            <a:r>
              <a:rPr lang="en-US" sz="3600" dirty="0" smtClean="0">
                <a:solidFill>
                  <a:schemeClr val="bg1"/>
                </a:solidFill>
                <a:latin typeface="Adobe Garamond Pro"/>
                <a:cs typeface="Adobe Garamond Pro"/>
              </a:rPr>
              <a:t>Taylor Salo • tsalo006@fiu.edu</a:t>
            </a:r>
            <a:endParaRPr lang="en-US" sz="3600" dirty="0">
              <a:solidFill>
                <a:schemeClr val="bg1"/>
              </a:solidFill>
              <a:latin typeface="Adobe Garamond Pro"/>
              <a:cs typeface="Adobe Garamond Pro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62859" y="722929"/>
            <a:ext cx="35283544" cy="4824431"/>
          </a:xfrm>
          <a:prstGeom prst="rect">
            <a:avLst/>
          </a:prstGeom>
        </p:spPr>
        <p:txBody>
          <a:bodyPr vert="horz" lIns="498366" tIns="249183" rIns="498366" bIns="249183" rtlCol="0" anchor="t">
            <a:noAutofit/>
          </a:bodyPr>
          <a:lstStyle>
            <a:lvl1pPr algn="ctr" defTabSz="2491831" rtl="0" eaLnBrk="1" latinLnBrk="0" hangingPunct="1">
              <a:spcBef>
                <a:spcPct val="0"/>
              </a:spcBef>
              <a:buNone/>
              <a:defRPr sz="2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PT Serif" charset="0"/>
                <a:ea typeface="PT Serif" charset="0"/>
                <a:cs typeface="PT Serif" charset="0"/>
              </a:rPr>
              <a:t>NiMARE: Neuroimaging Meta-analysis Research Environment</a:t>
            </a:r>
            <a:endParaRPr lang="en-US" sz="15500" dirty="0">
              <a:solidFill>
                <a:schemeClr val="accent5">
                  <a:lumMod val="75000"/>
                </a:schemeClr>
              </a:solidFill>
              <a:latin typeface="PT Serif" charset="0"/>
              <a:ea typeface="PT Serif" charset="0"/>
              <a:cs typeface="PT Serif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758790" y="9315805"/>
            <a:ext cx="34290000" cy="0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1" name="Picture 10" descr="FIULogo_H_CMYK.jpg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962" y="7608859"/>
            <a:ext cx="6774589" cy="122789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385527" y="7409560"/>
            <a:ext cx="8058857" cy="1526019"/>
            <a:chOff x="1385526" y="5577779"/>
            <a:chExt cx="8201726" cy="1553073"/>
          </a:xfrm>
        </p:grpSpPr>
        <p:pic>
          <p:nvPicPr>
            <p:cNvPr id="13" name="Picture 12" descr="brain.png"/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526" y="5577779"/>
              <a:ext cx="1553073" cy="1553073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040735" y="5621187"/>
              <a:ext cx="6546517" cy="1472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>
                  <a:solidFill>
                    <a:srgbClr val="6B8BCB"/>
                  </a:solidFill>
                  <a:latin typeface="Arial"/>
                  <a:cs typeface="Arial"/>
                </a:rPr>
                <a:t>Neuroinformatics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and</a:t>
              </a:r>
            </a:p>
            <a:p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Brain</a:t>
              </a:r>
              <a:r>
                <a:rPr lang="en-US" sz="4400" dirty="0" smtClean="0">
                  <a:latin typeface="Arial"/>
                  <a:cs typeface="Arial"/>
                </a:rPr>
                <a:t> </a:t>
              </a:r>
              <a:r>
                <a:rPr lang="en-US" sz="4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rial"/>
                  <a:cs typeface="Arial"/>
                </a:rPr>
                <a:t>Connectivity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Lab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4833600" y="5559089"/>
            <a:ext cx="2021519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000" dirty="0" smtClean="0"/>
              <a:t>Salo T, Yarkoni T, Kent JD, Gorgolewski KJ, </a:t>
            </a:r>
            <a:r>
              <a:rPr lang="en-US" sz="5000" dirty="0" err="1" smtClean="0"/>
              <a:t>Glerean</a:t>
            </a:r>
            <a:r>
              <a:rPr lang="en-US" sz="5000" dirty="0" smtClean="0"/>
              <a:t> E, Bottenhorn KL, </a:t>
            </a:r>
            <a:r>
              <a:rPr lang="en-US" sz="5000" dirty="0" err="1" smtClean="0"/>
              <a:t>Bilgel</a:t>
            </a:r>
            <a:r>
              <a:rPr lang="en-US" sz="5000" dirty="0" smtClean="0"/>
              <a:t> M, Wright J, </a:t>
            </a:r>
            <a:r>
              <a:rPr lang="en-US" sz="5000" dirty="0" err="1" smtClean="0"/>
              <a:t>Reeders</a:t>
            </a:r>
            <a:r>
              <a:rPr lang="en-US" sz="5000" dirty="0" smtClean="0"/>
              <a:t> P, Nielson DN, Nichols TE, Riedel MC, Sutherland MT, </a:t>
            </a:r>
            <a:r>
              <a:rPr lang="en-US" sz="5000" dirty="0"/>
              <a:t>and </a:t>
            </a:r>
            <a:r>
              <a:rPr lang="en-US" sz="5000" dirty="0" smtClean="0"/>
              <a:t>Laird AR</a:t>
            </a:r>
            <a:endParaRPr lang="en-US" sz="50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1317" y="17601284"/>
            <a:ext cx="11287966" cy="1128796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92931" y="10045509"/>
            <a:ext cx="9423400" cy="54737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54781" y="9601200"/>
            <a:ext cx="5812681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83231" y="15435277"/>
            <a:ext cx="5527347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Objectives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6479841" y="9601200"/>
            <a:ext cx="8568949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Getting Involved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54781" y="11353883"/>
            <a:ext cx="11247120" cy="21698248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685800" indent="-685800" defTabSz="1828800">
              <a:buFontTx/>
              <a:buChar char="-"/>
            </a:pPr>
            <a:r>
              <a:rPr lang="en-US" sz="6000" dirty="0" smtClean="0"/>
              <a:t>First-order fMRI research is subject to low signal-to-noise, low power, </a:t>
            </a:r>
            <a:r>
              <a:rPr lang="en-US" sz="6000" dirty="0" smtClean="0"/>
              <a:t>and </a:t>
            </a:r>
            <a:r>
              <a:rPr lang="en-US" sz="6000" dirty="0" smtClean="0"/>
              <a:t>methodological </a:t>
            </a:r>
            <a:r>
              <a:rPr lang="en-US" sz="6000" dirty="0" smtClean="0"/>
              <a:t>flexibility.</a:t>
            </a:r>
            <a:endParaRPr lang="en-US" sz="6000" dirty="0"/>
          </a:p>
          <a:p>
            <a:pPr marL="685800" indent="-685800" defTabSz="1828800">
              <a:buFontTx/>
              <a:buChar char="-"/>
            </a:pPr>
            <a:r>
              <a:rPr lang="en-US" sz="6000" dirty="0" smtClean="0"/>
              <a:t>Meta-analysis </a:t>
            </a:r>
            <a:r>
              <a:rPr lang="en-US" sz="6000" dirty="0" smtClean="0"/>
              <a:t>alleviates this issue. </a:t>
            </a:r>
          </a:p>
          <a:p>
            <a:pPr marL="685800" indent="-685800" defTabSz="1828800">
              <a:buFontTx/>
              <a:buChar char="-"/>
            </a:pPr>
            <a:r>
              <a:rPr lang="en-US" sz="6000" dirty="0"/>
              <a:t>M</a:t>
            </a:r>
            <a:r>
              <a:rPr lang="en-US" sz="6000" dirty="0" smtClean="0"/>
              <a:t>eta-analytic databases make large-scale meta-analysis possible.</a:t>
            </a:r>
          </a:p>
          <a:p>
            <a:pPr marL="685800" indent="-685800" defTabSz="1828800">
              <a:buFontTx/>
              <a:buChar char="-"/>
            </a:pPr>
            <a:r>
              <a:rPr lang="en-US" sz="6000" dirty="0" smtClean="0"/>
              <a:t>Meta-analytic algorithms have been extended for a range of interesting derivative analyses.</a:t>
            </a:r>
          </a:p>
          <a:p>
            <a:pPr marL="685800" indent="-685800" defTabSz="1828800">
              <a:buFontTx/>
              <a:buChar char="-"/>
            </a:pPr>
            <a:r>
              <a:rPr lang="en-US" sz="6000" b="1" dirty="0" smtClean="0"/>
              <a:t>The problem</a:t>
            </a:r>
            <a:r>
              <a:rPr lang="en-US" sz="6000" dirty="0" smtClean="0"/>
              <a:t>: Meta-analytic methods are spread out across a range of UIs and languages. Many never even make it from the paper to a useable implementation.</a:t>
            </a:r>
          </a:p>
          <a:p>
            <a:pPr marL="685800" indent="-685800" defTabSz="1828800">
              <a:buFontTx/>
              <a:buChar char="-"/>
            </a:pPr>
            <a:r>
              <a:rPr lang="en-US" sz="6000" b="1" dirty="0" smtClean="0"/>
              <a:t>The solution</a:t>
            </a:r>
            <a:r>
              <a:rPr lang="en-US" sz="6000" dirty="0" smtClean="0"/>
              <a:t>: An open-source, collaboratively developed, Python package with a standardized interface and extensive documentation.</a:t>
            </a:r>
            <a:endParaRPr lang="en-US" sz="6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280230" y="17315148"/>
            <a:ext cx="11247120" cy="11541621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A </a:t>
            </a:r>
            <a:r>
              <a:rPr lang="en-US" sz="6000" b="1" dirty="0" smtClean="0"/>
              <a:t>command line interface</a:t>
            </a:r>
            <a:r>
              <a:rPr lang="en-US" sz="6000" dirty="0" smtClean="0"/>
              <a:t> for common workflows, with citable write-ups of the methods used!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Interoperability </a:t>
            </a:r>
            <a:r>
              <a:rPr lang="en-US" sz="6000" dirty="0" smtClean="0"/>
              <a:t>with existing databases like BrainMap, Neurosynth, and NeuroVault.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6000" dirty="0" smtClean="0"/>
              <a:t>Methods for database extraction, automated, annotation, meta-analysis, parcellation, and functional decoding.</a:t>
            </a:r>
            <a:endParaRPr lang="en-US" sz="6000" dirty="0"/>
          </a:p>
        </p:txBody>
      </p:sp>
      <p:sp>
        <p:nvSpPr>
          <p:cNvPr id="20" name="TextBox 19"/>
          <p:cNvSpPr txBox="1"/>
          <p:nvPr/>
        </p:nvSpPr>
        <p:spPr>
          <a:xfrm>
            <a:off x="603043" y="35395854"/>
            <a:ext cx="22715064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Position within the meta-analytic ecosystem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801670" y="11353883"/>
            <a:ext cx="11247120" cy="1231106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r>
              <a:rPr lang="en-US" sz="5000" dirty="0" smtClean="0"/>
              <a:t>We welcome new contributors!</a:t>
            </a:r>
            <a:endParaRPr lang="en-US" sz="50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492" y="36930345"/>
            <a:ext cx="35145951" cy="1292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</TotalTime>
  <Words>209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Adobe Garamond Pro</vt:lpstr>
      <vt:lpstr>Calibri</vt:lpstr>
      <vt:lpstr>Calibri Light</vt:lpstr>
      <vt:lpstr>PT Serif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39</cp:revision>
  <dcterms:created xsi:type="dcterms:W3CDTF">2019-04-19T17:15:58Z</dcterms:created>
  <dcterms:modified xsi:type="dcterms:W3CDTF">2019-05-01T17:07:53Z</dcterms:modified>
</cp:coreProperties>
</file>

<file path=docProps/thumbnail.jpeg>
</file>